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58" r:id="rId7"/>
    <p:sldId id="273" r:id="rId8"/>
    <p:sldId id="265" r:id="rId9"/>
    <p:sldId id="264" r:id="rId10"/>
    <p:sldId id="259" r:id="rId11"/>
    <p:sldId id="271" r:id="rId12"/>
    <p:sldId id="268" r:id="rId13"/>
    <p:sldId id="270" r:id="rId14"/>
    <p:sldId id="267" r:id="rId15"/>
    <p:sldId id="272" r:id="rId16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AvenirNext forINTUIT Demi" panose="020B0604020202020204" charset="0"/>
      <p:bold r:id="rId21"/>
      <p:boldItalic r:id="rId22"/>
    </p:embeddedFont>
    <p:embeddedFont>
      <p:font typeface="AvenirNext forINTUIT" panose="020B0604020202020204" charset="0"/>
      <p:regular r:id="rId23"/>
      <p:bold r:id="rId24"/>
      <p:italic r:id="rId25"/>
      <p:boldItalic r:id="rId26"/>
    </p:embeddedFont>
    <p:embeddedFont>
      <p:font typeface="AvenirNext forINTUIT Medium" panose="020B0604020202020204" charset="0"/>
      <p:regular r:id="rId27"/>
      <p:italic r:id="rId28"/>
    </p:embeddedFont>
    <p:embeddedFont>
      <p:font typeface="Calibri Light" panose="020F0302020204030204" pitchFamily="34" charset="0"/>
      <p:regular r:id="rId29"/>
      <p: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7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5" d="100"/>
          <a:sy n="95" d="100"/>
        </p:scale>
        <p:origin x="102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52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46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79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8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6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2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30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499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68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5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98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F319D1-7623-4887-A820-00C1968EB405}" type="datetimeFigureOut">
              <a:rPr lang="en-US" smtClean="0"/>
              <a:t>8/25/2019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18756-24B9-45AB-86D4-350A87A86C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87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onlywei.github.io/explain-git-with-d3/#commit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help.github.com/articles/ignoring-files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tlassian.com/git/tutorials/comparing-workflow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cs480.680@gmail.com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%3cUSERNAME%3e/%3cREPOSITORY%3e.git" TargetMode="External"/><Relationship Id="rId2" Type="http://schemas.openxmlformats.org/officeDocument/2006/relationships/hyperlink" Target="https://github.com/HPC-Vis/computer-graphic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192192"/>
            <a:ext cx="9060873" cy="56658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9708" y="1901681"/>
            <a:ext cx="9691255" cy="2387600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Introduction to </a:t>
            </a:r>
            <a:r>
              <a:rPr lang="en-US" sz="3600" dirty="0" err="1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Git</a:t>
            </a:r>
            <a:r>
              <a:rPr lang="en-US" sz="3600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 </a:t>
            </a:r>
            <a:br>
              <a:rPr lang="en-US" sz="3600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</a:br>
            <a:r>
              <a:rPr lang="en-US" sz="3600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and </a:t>
            </a:r>
            <a:r>
              <a:rPr lang="en-US" sz="3600" dirty="0" err="1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Github</a:t>
            </a:r>
            <a:endParaRPr lang="en-US" sz="3600" dirty="0">
              <a:solidFill>
                <a:schemeClr val="bg1"/>
              </a:solidFill>
              <a:latin typeface="AvenirNext forINTUIT Demi" panose="020B0703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89708" y="4381356"/>
            <a:ext cx="9691255" cy="1655762"/>
          </a:xfrm>
        </p:spPr>
        <p:txBody>
          <a:bodyPr/>
          <a:lstStyle/>
          <a:p>
            <a:pPr algn="l"/>
            <a:r>
              <a:rPr lang="en-US" sz="1400" dirty="0" smtClean="0">
                <a:solidFill>
                  <a:schemeClr val="bg1"/>
                </a:solidFill>
                <a:latin typeface="AvenirNext forINTUIT" panose="020B0503020202020204" pitchFamily="34" charset="0"/>
              </a:rPr>
              <a:t>Fall </a:t>
            </a:r>
            <a:r>
              <a:rPr lang="en-US" sz="1400" dirty="0" smtClean="0">
                <a:solidFill>
                  <a:schemeClr val="bg1"/>
                </a:solidFill>
                <a:latin typeface="AvenirNext forINTUIT" panose="020B0503020202020204" pitchFamily="34" charset="0"/>
              </a:rPr>
              <a:t>2019 </a:t>
            </a:r>
            <a:r>
              <a:rPr lang="en-US" sz="1400" dirty="0" smtClean="0">
                <a:solidFill>
                  <a:schemeClr val="bg1"/>
                </a:solidFill>
                <a:latin typeface="AvenirNext forINTUIT" panose="020B0503020202020204" pitchFamily="34" charset="0"/>
              </a:rPr>
              <a:t>– CS 480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730905" cy="1189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14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Quick Visualization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  <a:hlinkClick r:id="rId2"/>
              </a:rPr>
              <a:t>https://onlywei.github.io/explain-git-with-d3/#commit</a:t>
            </a: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endParaRPr lang="en-US" dirty="0">
              <a:latin typeface="AvenirNext forINTUIT" panose="020B0503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887" y="3094781"/>
            <a:ext cx="10944225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22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5326" y="-3930083"/>
            <a:ext cx="14538960" cy="145389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174483"/>
            <a:ext cx="10515600" cy="2329827"/>
          </a:xfrm>
        </p:spPr>
        <p:txBody>
          <a:bodyPr anchor="ctr">
            <a:normAutofit/>
          </a:bodyPr>
          <a:lstStyle/>
          <a:p>
            <a:pPr algn="ctr"/>
            <a:r>
              <a:rPr lang="en-US" sz="5100" b="1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Resources and </a:t>
            </a:r>
            <a:r>
              <a:rPr lang="en-US" sz="5100" b="1" dirty="0" err="1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ProTips</a:t>
            </a:r>
            <a:endParaRPr lang="en-US" sz="5100" b="1" dirty="0">
              <a:solidFill>
                <a:schemeClr val="bg1"/>
              </a:solidFill>
              <a:latin typeface="AvenirNext forINTUIT Demi" panose="020B0703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635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Pro Tip! - .</a:t>
            </a:r>
            <a:r>
              <a:rPr lang="en-US" dirty="0" err="1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gitignore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.</a:t>
            </a:r>
            <a:r>
              <a:rPr lang="en-US" dirty="0" err="1" smtClean="0">
                <a:latin typeface="AvenirNext forINTUIT" panose="020B0503020202020204" pitchFamily="34" charset="0"/>
              </a:rPr>
              <a:t>gitignore</a:t>
            </a:r>
            <a:r>
              <a:rPr lang="en-US" dirty="0" smtClean="0">
                <a:latin typeface="AvenirNext forINTUIT" panose="020B0503020202020204" pitchFamily="34" charset="0"/>
              </a:rPr>
              <a:t> files are present in the root directory of your repository.  </a:t>
            </a: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You can specify files to ignore when staging, so your `</a:t>
            </a:r>
            <a:r>
              <a:rPr lang="en-US" dirty="0" err="1" smtClean="0">
                <a:latin typeface="AvenirNext forINTUIT" panose="020B0503020202020204" pitchFamily="34" charset="0"/>
              </a:rPr>
              <a:t>git</a:t>
            </a:r>
            <a:r>
              <a:rPr lang="en-US" dirty="0" smtClean="0">
                <a:latin typeface="AvenirNext forINTUIT" panose="020B0503020202020204" pitchFamily="34" charset="0"/>
              </a:rPr>
              <a:t> status` commands don’t blow up the command line if you have a lot of binaries or photos that you will never intend on </a:t>
            </a:r>
            <a:r>
              <a:rPr lang="en-US" dirty="0" err="1" smtClean="0">
                <a:latin typeface="AvenirNext forINTUIT" panose="020B0503020202020204" pitchFamily="34" charset="0"/>
              </a:rPr>
              <a:t>commiting</a:t>
            </a:r>
            <a:r>
              <a:rPr lang="en-US" dirty="0" smtClean="0">
                <a:latin typeface="AvenirNext forINTUIT" panose="020B0503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Resource: </a:t>
            </a:r>
            <a:r>
              <a:rPr lang="en-US" dirty="0" smtClean="0">
                <a:latin typeface="AvenirNext forINTUIT" panose="020B0503020202020204" pitchFamily="34" charset="0"/>
                <a:hlinkClick r:id="rId2"/>
              </a:rPr>
              <a:t>https://help.github.com/articles/ignoring-files/</a:t>
            </a: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endParaRPr lang="en-US" dirty="0">
              <a:latin typeface="AvenirNext forINTUI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580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Pro Tip! – Branching and Pull Requests.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4045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If you are comfortable enough with </a:t>
            </a:r>
            <a:r>
              <a:rPr lang="en-US" dirty="0" err="1" smtClean="0">
                <a:latin typeface="AvenirNext forINTUIT" panose="020B0503020202020204" pitchFamily="34" charset="0"/>
              </a:rPr>
              <a:t>github</a:t>
            </a:r>
            <a:r>
              <a:rPr lang="en-US" dirty="0" smtClean="0">
                <a:latin typeface="AvenirNext forINTUIT" panose="020B0503020202020204" pitchFamily="34" charset="0"/>
              </a:rPr>
              <a:t>, you might want to consider branching during group projects to separate work tasks amongst people.</a:t>
            </a: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Branches are </a:t>
            </a:r>
            <a:r>
              <a:rPr lang="en-US" i="1" dirty="0" smtClean="0">
                <a:latin typeface="AvenirNext forINTUIT" panose="020B0503020202020204" pitchFamily="34" charset="0"/>
              </a:rPr>
              <a:t>deviations</a:t>
            </a:r>
            <a:r>
              <a:rPr lang="en-US" dirty="0" smtClean="0">
                <a:latin typeface="AvenirNext forINTUIT" panose="020B0503020202020204" pitchFamily="34" charset="0"/>
              </a:rPr>
              <a:t> in the commit tree which get requested to be joined to the master branch through merging, or formally, through pull requests.</a:t>
            </a: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These are good for feature management, but </a:t>
            </a:r>
            <a:r>
              <a:rPr lang="en-US" i="1" dirty="0" smtClean="0">
                <a:latin typeface="AvenirNext forINTUIT" panose="020B0503020202020204" pitchFamily="34" charset="0"/>
              </a:rPr>
              <a:t>merge conflicts </a:t>
            </a:r>
            <a:r>
              <a:rPr lang="en-US" dirty="0" smtClean="0">
                <a:latin typeface="AvenirNext forINTUIT" panose="020B0503020202020204" pitchFamily="34" charset="0"/>
              </a:rPr>
              <a:t>are something that may occur.  </a:t>
            </a:r>
            <a:r>
              <a:rPr lang="en-US" b="1" dirty="0" smtClean="0">
                <a:latin typeface="AvenirNext forINTUIT" panose="020B0503020202020204" pitchFamily="34" charset="0"/>
              </a:rPr>
              <a:t>These are common both in industry, so learn to deal with them now!</a:t>
            </a:r>
            <a:endParaRPr lang="en-US" b="1" dirty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Resource: </a:t>
            </a:r>
            <a:r>
              <a:rPr lang="en-US" dirty="0" smtClean="0">
                <a:latin typeface="AvenirNext forINTUIT" panose="020B0503020202020204" pitchFamily="34" charset="0"/>
                <a:hlinkClick r:id="rId2"/>
              </a:rPr>
              <a:t>https://www.atlassian.com/git/tutorials/comparing-workflows</a:t>
            </a: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endParaRPr lang="en-US" dirty="0">
              <a:latin typeface="AvenirNext forINTUI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202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Contacting Graders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Graders’ Email: </a:t>
            </a: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  <a:hlinkClick r:id="rId2"/>
              </a:rPr>
              <a:t>cs480.680@gmail.com</a:t>
            </a: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Graders’ GitHub:</a:t>
            </a: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cs480-680</a:t>
            </a:r>
          </a:p>
          <a:p>
            <a:pPr marL="0" indent="0">
              <a:buNone/>
            </a:pPr>
            <a:endParaRPr lang="en-US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Remember to add us as a collaborator! </a:t>
            </a:r>
            <a:r>
              <a:rPr lang="en-US" b="1" dirty="0" smtClean="0">
                <a:latin typeface="AvenirNext forINTUIT" panose="020B0503020202020204" pitchFamily="34" charset="0"/>
              </a:rPr>
              <a:t>Otherwise, we can’t grade your assignments.</a:t>
            </a:r>
          </a:p>
          <a:p>
            <a:pPr marL="0" indent="0">
              <a:buNone/>
            </a:pPr>
            <a:endParaRPr lang="en-US" dirty="0">
              <a:latin typeface="AvenirNext forINTUI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545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 algn="r">
              <a:buNone/>
            </a:pPr>
            <a:r>
              <a:rPr lang="en-US" sz="6000" dirty="0" smtClean="0">
                <a:latin typeface="AvenirNext forINTUIT Medium" panose="020B0603020202020204" pitchFamily="34" charset="0"/>
              </a:rPr>
              <a:t>Q&amp;A</a:t>
            </a:r>
            <a:endParaRPr lang="en-US" dirty="0" smtClean="0">
              <a:latin typeface="AvenirNext forINTUIT Medium" panose="020B0603020202020204" pitchFamily="34" charset="0"/>
            </a:endParaRPr>
          </a:p>
          <a:p>
            <a:pPr marL="0" indent="0" algn="r">
              <a:buNone/>
            </a:pPr>
            <a:r>
              <a:rPr lang="en-US" dirty="0" smtClean="0">
                <a:latin typeface="AvenirNext forINTUIT Medium" panose="020B0603020202020204" pitchFamily="34" charset="0"/>
              </a:rPr>
              <a:t>Any questions?</a:t>
            </a:r>
            <a:endParaRPr lang="en-US" dirty="0">
              <a:latin typeface="AvenirNext forINTUIT Medium" panose="020B0603020202020204" pitchFamily="34" charset="0"/>
            </a:endParaRPr>
          </a:p>
        </p:txBody>
      </p:sp>
      <p:pic>
        <p:nvPicPr>
          <p:cNvPr id="7" name="Shape 283"/>
          <p:cNvPicPr preferRelativeResize="0">
            <a:picLocks noGrp="1"/>
          </p:cNvPicPr>
          <p:nvPr>
            <p:ph sz="half" idx="1"/>
          </p:nvPr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3006" y="1825625"/>
            <a:ext cx="5181600" cy="29175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65624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7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  <a:latin typeface="AvenirNext forINTUIT Medium" panose="020B0603020202020204" pitchFamily="34" charset="0"/>
              </a:rPr>
              <a:t>Brief Overview</a:t>
            </a:r>
            <a:endParaRPr lang="en-US" b="1" dirty="0">
              <a:solidFill>
                <a:schemeClr val="bg1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Github</a:t>
            </a:r>
            <a:r>
              <a:rPr lang="en-US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 Account and Homework Submission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Visualization of </a:t>
            </a:r>
            <a:r>
              <a:rPr lang="en-US" dirty="0" err="1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Git</a:t>
            </a:r>
            <a:endParaRPr lang="en-US" dirty="0" smtClean="0">
              <a:solidFill>
                <a:schemeClr val="bg1"/>
              </a:solidFill>
              <a:latin typeface="AvenirNext forINTUIT Demi" panose="020B0703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Basic </a:t>
            </a:r>
            <a:r>
              <a:rPr lang="en-US" dirty="0" err="1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Git</a:t>
            </a:r>
            <a:r>
              <a:rPr lang="en-US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 commands for quick workflow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Resources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Resources for Adv. workflows</a:t>
            </a:r>
            <a:endParaRPr lang="en-US" dirty="0">
              <a:solidFill>
                <a:schemeClr val="bg1"/>
              </a:solidFill>
              <a:latin typeface="AvenirNext forINTUIT Demi" panose="020B07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044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Create </a:t>
            </a:r>
            <a:r>
              <a:rPr lang="en-US" dirty="0" err="1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Github</a:t>
            </a:r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 Account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You will be making use of private repositories, which are </a:t>
            </a:r>
            <a:r>
              <a:rPr lang="en-US" dirty="0" smtClean="0">
                <a:latin typeface="AvenirNext forINTUIT" panose="020B0503020202020204" pitchFamily="34" charset="0"/>
              </a:rPr>
              <a:t>free</a:t>
            </a:r>
            <a:endParaRPr lang="en-US" dirty="0" smtClean="0">
              <a:latin typeface="AvenirNext forINTUIT" panose="020B050302020202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venirNext forINTUIT" panose="020B0503020202020204" pitchFamily="34" charset="0"/>
              </a:rPr>
              <a:t>Set up Repository</a:t>
            </a:r>
          </a:p>
          <a:p>
            <a:r>
              <a:rPr lang="en-US" dirty="0" smtClean="0">
                <a:latin typeface="AvenirNext forINTUIT" panose="020B0503020202020204" pitchFamily="34" charset="0"/>
              </a:rPr>
              <a:t>Add the cs480-680 account as collaborators</a:t>
            </a:r>
          </a:p>
          <a:p>
            <a:r>
              <a:rPr lang="en-US" dirty="0" smtClean="0">
                <a:latin typeface="AvenirNext forINTUIT" panose="020B0503020202020204" pitchFamily="34" charset="0"/>
              </a:rPr>
              <a:t>Push PA0 to your </a:t>
            </a:r>
            <a:r>
              <a:rPr lang="en-US" dirty="0" err="1" smtClean="0">
                <a:latin typeface="AvenirNext forINTUIT" panose="020B0503020202020204" pitchFamily="34" charset="0"/>
              </a:rPr>
              <a:t>Github</a:t>
            </a:r>
            <a:r>
              <a:rPr lang="en-US" dirty="0" smtClean="0">
                <a:latin typeface="AvenirNext forINTUIT" panose="020B0503020202020204" pitchFamily="34" charset="0"/>
              </a:rPr>
              <a:t> with the following instructions</a:t>
            </a:r>
          </a:p>
          <a:p>
            <a:r>
              <a:rPr lang="en-US" dirty="0" smtClean="0">
                <a:latin typeface="AvenirNext forINTUIT" panose="020B0503020202020204" pitchFamily="34" charset="0"/>
              </a:rPr>
              <a:t>Email the cs480-680 Gmail account to confirm.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185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Local installation and setup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Installation</a:t>
            </a:r>
          </a:p>
          <a:p>
            <a:pPr marL="914400" lvl="1">
              <a:spcBef>
                <a:spcPts val="0"/>
              </a:spcBef>
              <a:buSzPct val="100000"/>
              <a:buFont typeface="Courier New"/>
            </a:pPr>
            <a:r>
              <a:rPr lang="en" sz="1600" dirty="0" smtClean="0">
                <a:latin typeface="Courier New"/>
                <a:ea typeface="Courier New"/>
                <a:cs typeface="Courier New"/>
                <a:sym typeface="Courier New"/>
              </a:rPr>
              <a:t>sudo apt-get update</a:t>
            </a:r>
          </a:p>
          <a:p>
            <a:pPr marL="914400" lvl="1">
              <a:spcBef>
                <a:spcPts val="0"/>
              </a:spcBef>
              <a:buSzPct val="100000"/>
              <a:buFont typeface="Courier New"/>
            </a:pPr>
            <a:r>
              <a:rPr lang="en" sz="1600" dirty="0" smtClean="0">
                <a:latin typeface="Courier New"/>
                <a:ea typeface="Courier New"/>
                <a:cs typeface="Courier New"/>
                <a:sym typeface="Courier New"/>
              </a:rPr>
              <a:t>sudo apt-get install git</a:t>
            </a:r>
            <a:endParaRPr lang="en-US" sz="1600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Setup</a:t>
            </a:r>
            <a:endParaRPr lang="en-US" dirty="0">
              <a:latin typeface="AvenirNext forINTUIT" panose="020B0503020202020204" pitchFamily="34" charset="0"/>
            </a:endParaRPr>
          </a:p>
          <a:p>
            <a:pPr marL="914400" lvl="1">
              <a:spcBef>
                <a:spcPts val="0"/>
              </a:spcBef>
              <a:buSzPct val="100000"/>
              <a:buFont typeface="Courier New"/>
            </a:pPr>
            <a:r>
              <a:rPr lang="en" sz="1600" dirty="0" smtClean="0">
                <a:latin typeface="Courier New"/>
                <a:ea typeface="Courier New"/>
                <a:cs typeface="Courier New"/>
                <a:sym typeface="Courier New"/>
              </a:rPr>
              <a:t>git config --global user.name “Your Name”</a:t>
            </a:r>
          </a:p>
          <a:p>
            <a:pPr marL="914400" lvl="1">
              <a:spcBef>
                <a:spcPts val="0"/>
              </a:spcBef>
              <a:buSzPct val="100000"/>
              <a:buFont typeface="Courier New"/>
            </a:pPr>
            <a:r>
              <a:rPr lang="en" sz="1600" dirty="0" smtClean="0">
                <a:latin typeface="Courier New"/>
                <a:ea typeface="Courier New"/>
                <a:cs typeface="Courier New"/>
                <a:sym typeface="Courier New"/>
              </a:rPr>
              <a:t>git config --global user.email student@nevada.unr.edu</a:t>
            </a:r>
          </a:p>
          <a:p>
            <a:pPr marL="914400" lvl="1">
              <a:spcBef>
                <a:spcPts val="0"/>
              </a:spcBef>
              <a:buSzPct val="100000"/>
              <a:buFont typeface="Courier New"/>
            </a:pPr>
            <a:r>
              <a:rPr lang="en" sz="1600" dirty="0" smtClean="0">
                <a:latin typeface="Courier New"/>
                <a:ea typeface="Courier New"/>
                <a:cs typeface="Courier New"/>
                <a:sym typeface="Courier New"/>
              </a:rPr>
              <a:t>git config --list</a:t>
            </a:r>
          </a:p>
          <a:p>
            <a:pPr marL="0" indent="0">
              <a:buNone/>
            </a:pPr>
            <a:endParaRPr lang="en-US" sz="1600" dirty="0" smtClean="0">
              <a:latin typeface="AvenirNext forINTUIT" panose="020B0503020202020204" pitchFamily="34" charset="0"/>
            </a:endParaRPr>
          </a:p>
        </p:txBody>
      </p:sp>
      <p:pic>
        <p:nvPicPr>
          <p:cNvPr id="4" name="Shape 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3098" y="4548851"/>
            <a:ext cx="9885804" cy="162811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93731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Creating your first repo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>
                <a:latin typeface="AvenirNext forINTUIT" panose="020B0503020202020204" pitchFamily="34" charset="0"/>
              </a:rPr>
              <a:t>Go to github.com, and click on “New repository”</a:t>
            </a:r>
          </a:p>
          <a:p>
            <a:pPr marL="0" indent="0">
              <a:buNone/>
            </a:pPr>
            <a:r>
              <a:rPr lang="en-US" sz="2000" dirty="0" smtClean="0">
                <a:latin typeface="AvenirNext forINTUIT" panose="020B0503020202020204" pitchFamily="34" charset="0"/>
              </a:rPr>
              <a:t>The repository name (not your username) will be in the form </a:t>
            </a:r>
            <a:r>
              <a:rPr lang="en-US" sz="2000" dirty="0" err="1" smtClean="0">
                <a:latin typeface="AvenirNext forINTUIT" panose="020B0503020202020204" pitchFamily="34" charset="0"/>
              </a:rPr>
              <a:t>cs</a:t>
            </a:r>
            <a:r>
              <a:rPr lang="en-US" sz="2000" dirty="0" smtClean="0">
                <a:latin typeface="AvenirNext forINTUIT" panose="020B0503020202020204" pitchFamily="34" charset="0"/>
              </a:rPr>
              <a:t>&lt;</a:t>
            </a:r>
            <a:r>
              <a:rPr lang="en-US" sz="2000" dirty="0" err="1" smtClean="0">
                <a:latin typeface="AvenirNext forINTUIT" panose="020B0503020202020204" pitchFamily="34" charset="0"/>
              </a:rPr>
              <a:t>ClassNumber</a:t>
            </a:r>
            <a:r>
              <a:rPr lang="en-US" sz="2000" dirty="0" smtClean="0">
                <a:latin typeface="AvenirNext forINTUIT" panose="020B0503020202020204" pitchFamily="34" charset="0"/>
              </a:rPr>
              <a:t>&gt;&lt;</a:t>
            </a:r>
            <a:r>
              <a:rPr lang="en-US" sz="2000" dirty="0" err="1" smtClean="0">
                <a:latin typeface="AvenirNext forINTUIT" panose="020B0503020202020204" pitchFamily="34" charset="0"/>
              </a:rPr>
              <a:t>LastName</a:t>
            </a:r>
            <a:r>
              <a:rPr lang="en-US" sz="2000" dirty="0" smtClean="0">
                <a:latin typeface="AvenirNext forINTUIT" panose="020B0503020202020204" pitchFamily="34" charset="0"/>
              </a:rPr>
              <a:t>&gt;.  No underscores, hyphens or spaces please; there are a lot of students, and this helps grading.</a:t>
            </a:r>
          </a:p>
          <a:p>
            <a:r>
              <a:rPr lang="en-US" sz="1600" dirty="0" smtClean="0">
                <a:latin typeface="AvenirNext forINTUIT" panose="020B0503020202020204" pitchFamily="34" charset="0"/>
              </a:rPr>
              <a:t>cs480Lopez or cs680Lopez</a:t>
            </a:r>
          </a:p>
          <a:p>
            <a:pPr marL="0" indent="0">
              <a:buNone/>
            </a:pPr>
            <a:r>
              <a:rPr lang="en-US" sz="2000" dirty="0" smtClean="0">
                <a:latin typeface="AvenirNext forINTUIT" panose="020B0503020202020204" pitchFamily="34" charset="0"/>
              </a:rPr>
              <a:t>Download your repository to a common directory you will be using.  This will be your workspace from now on. </a:t>
            </a:r>
            <a:endParaRPr lang="en-US" sz="3600" dirty="0" smtClean="0">
              <a:latin typeface="AvenirNext forINTUIT" panose="020B0503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115"/>
          <a:stretch/>
        </p:blipFill>
        <p:spPr>
          <a:xfrm>
            <a:off x="1814656" y="4367030"/>
            <a:ext cx="8562688" cy="19448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155" y="504952"/>
            <a:ext cx="4705350" cy="127635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357722" y="4392352"/>
            <a:ext cx="5019622" cy="171410"/>
          </a:xfrm>
          <a:prstGeom prst="rect">
            <a:avLst/>
          </a:prstGeom>
          <a:solidFill>
            <a:srgbClr val="0077C5">
              <a:alpha val="2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2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Your first commit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AvenirNext forINTUIT" panose="020B0503020202020204" pitchFamily="34" charset="0"/>
              </a:rPr>
              <a:t>Go into your new directory</a:t>
            </a:r>
          </a:p>
          <a:p>
            <a:r>
              <a:rPr lang="en-US" dirty="0" smtClean="0">
                <a:latin typeface="AvenirNext forINTUIT" panose="020B0503020202020204" pitchFamily="34" charset="0"/>
              </a:rPr>
              <a:t>Open README.md with your favorite text editor. (Sublime, Atom, </a:t>
            </a:r>
            <a:r>
              <a:rPr lang="en-US" dirty="0" err="1" smtClean="0">
                <a:latin typeface="AvenirNext forINTUIT" panose="020B0503020202020204" pitchFamily="34" charset="0"/>
              </a:rPr>
              <a:t>VSCode</a:t>
            </a:r>
            <a:r>
              <a:rPr lang="en-US" dirty="0" smtClean="0">
                <a:latin typeface="AvenirNext forINTUIT" panose="020B0503020202020204" pitchFamily="34" charset="0"/>
              </a:rPr>
              <a:t>…)</a:t>
            </a:r>
          </a:p>
          <a:p>
            <a:r>
              <a:rPr lang="en-US" dirty="0" smtClean="0">
                <a:latin typeface="AvenirNext forINTUIT" panose="020B0503020202020204" pitchFamily="34" charset="0"/>
              </a:rPr>
              <a:t>Add a few things to make it look pretty</a:t>
            </a:r>
          </a:p>
          <a:p>
            <a:r>
              <a:rPr lang="en-US" dirty="0" smtClean="0">
                <a:latin typeface="AvenirNext forINTUIT" panose="020B0503020202020204" pitchFamily="34" charset="0"/>
              </a:rPr>
              <a:t>Stage, commit and push.</a:t>
            </a:r>
          </a:p>
          <a:p>
            <a:r>
              <a:rPr lang="en-US" sz="15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15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status</a:t>
            </a:r>
          </a:p>
          <a:p>
            <a:r>
              <a:rPr lang="en-US" sz="15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15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 README.md</a:t>
            </a:r>
          </a:p>
          <a:p>
            <a:r>
              <a:rPr lang="en-US" sz="15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15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commit –m “first commit!”</a:t>
            </a:r>
          </a:p>
          <a:p>
            <a:r>
              <a:rPr lang="en-US" sz="15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15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push origin master</a:t>
            </a:r>
          </a:p>
          <a:p>
            <a:r>
              <a:rPr lang="en-US" sz="15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15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status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19800" y="1825625"/>
            <a:ext cx="5957772" cy="363936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711159" y="1825625"/>
            <a:ext cx="810228" cy="176795"/>
          </a:xfrm>
          <a:prstGeom prst="rect">
            <a:avLst/>
          </a:prstGeom>
          <a:solidFill>
            <a:srgbClr val="0077C5">
              <a:alpha val="2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711158" y="3414533"/>
            <a:ext cx="2176041" cy="277792"/>
          </a:xfrm>
          <a:prstGeom prst="rect">
            <a:avLst/>
          </a:prstGeom>
          <a:solidFill>
            <a:srgbClr val="0077C5">
              <a:alpha val="2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711158" y="3959915"/>
            <a:ext cx="1642641" cy="195396"/>
          </a:xfrm>
          <a:prstGeom prst="rect">
            <a:avLst/>
          </a:prstGeom>
          <a:solidFill>
            <a:srgbClr val="0077C5">
              <a:alpha val="2392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74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01514"/>
            <a:ext cx="10515600" cy="1325563"/>
          </a:xfrm>
        </p:spPr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New Code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364305"/>
            <a:ext cx="10515600" cy="43609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AvenirNext forINTUIT" panose="020B0503020202020204" pitchFamily="34" charset="0"/>
              </a:rPr>
              <a:t>PA0 and PA1 may be found at </a:t>
            </a:r>
            <a:r>
              <a:rPr lang="en-US" sz="1600" dirty="0" smtClean="0">
                <a:latin typeface="AvenirNext forINTUIT" panose="020B0503020202020204" pitchFamily="34" charset="0"/>
                <a:hlinkClick r:id="rId2"/>
              </a:rPr>
              <a:t>https://github.com/HPC-Vis/computer-graphics</a:t>
            </a:r>
            <a:endParaRPr lang="en-US" sz="2400" dirty="0" smtClean="0">
              <a:latin typeface="AvenirNext forINTUIT" panose="020B0503020202020204" pitchFamily="34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AvenirNext forINTUIT" panose="020B0503020202020204" pitchFamily="34" charset="0"/>
              </a:rPr>
              <a:t>You can download this code and push it to your repo in two separate ways.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>
                <a:latin typeface="AvenirNext forINTUIT" panose="020B0503020202020204" pitchFamily="34" charset="0"/>
              </a:rPr>
              <a:t>Copy Files Over (easier way)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 smtClean="0">
                <a:latin typeface="AvenirNext forINTUIT" panose="020B0503020202020204" pitchFamily="34" charset="0"/>
              </a:rPr>
              <a:t>Download this repository elsewhere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 smtClean="0">
                <a:latin typeface="AvenirNext forINTUIT" panose="020B0503020202020204" pitchFamily="34" charset="0"/>
              </a:rPr>
              <a:t>Copy all files to your repository directory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 smtClean="0">
                <a:latin typeface="AvenirNext forINTUIT" panose="020B0503020202020204" pitchFamily="34" charset="0"/>
              </a:rPr>
              <a:t>Stage, commit, and push the new files. (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status</a:t>
            </a:r>
            <a:r>
              <a:rPr lang="en-US" sz="2000" dirty="0" smtClean="0">
                <a:latin typeface="AvenirNext forINTUIT" panose="020B0503020202020204" pitchFamily="34" charset="0"/>
              </a:rPr>
              <a:t> should tell you what they are)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>
                <a:latin typeface="AvenirNext forINTUIT" panose="020B0503020202020204" pitchFamily="34" charset="0"/>
              </a:rPr>
              <a:t>Change repo’s remote URL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clone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2"/>
              </a:rPr>
              <a:t>https://github.com/HPC-Vis/computer-graphics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git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remote set-</a:t>
            </a:r>
            <a:r>
              <a:rPr lang="en-US" sz="2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origin </a:t>
            </a:r>
            <a:r>
              <a:rPr lang="en-US" sz="2000" dirty="0" smtClean="0">
                <a:latin typeface="Courier New" panose="02070309020205020404" pitchFamily="49" charset="0"/>
                <a:cs typeface="Courier New" panose="02070309020205020404" pitchFamily="49" charset="0"/>
                <a:hlinkClick r:id="rId3"/>
              </a:rPr>
              <a:t>https://github.com/&lt;USERNAME&gt;/&lt;REPOSITORY&gt;.git</a:t>
            </a:r>
            <a:endParaRPr lang="en-US" sz="20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en-US" sz="2000" dirty="0" smtClean="0">
                <a:latin typeface="AvenirNext forINTUIT" panose="020B0503020202020204" pitchFamily="34" charset="0"/>
                <a:cs typeface="Courier New" panose="02070309020205020404" pitchFamily="49" charset="0"/>
              </a:rPr>
              <a:t>Don’t forget to remove the original repository you downloaded earlier.</a:t>
            </a:r>
          </a:p>
          <a:p>
            <a:pPr marL="0" indent="0">
              <a:buNone/>
            </a:pPr>
            <a:endParaRPr lang="en-US" sz="2400" dirty="0" smtClean="0">
              <a:latin typeface="AvenirNext forINTUI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417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5326" y="-3930083"/>
            <a:ext cx="14538960" cy="145389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174483"/>
            <a:ext cx="10515600" cy="2329827"/>
          </a:xfrm>
        </p:spPr>
        <p:txBody>
          <a:bodyPr anchor="ctr">
            <a:normAutofit/>
          </a:bodyPr>
          <a:lstStyle/>
          <a:p>
            <a:pPr algn="ctr"/>
            <a:r>
              <a:rPr lang="en-US" sz="5100" b="1" dirty="0" smtClean="0">
                <a:solidFill>
                  <a:schemeClr val="bg1"/>
                </a:solidFill>
                <a:latin typeface="AvenirNext forINTUIT Demi" panose="020B0703020202020204" pitchFamily="34" charset="0"/>
              </a:rPr>
              <a:t>Understanding what you’re doing</a:t>
            </a:r>
            <a:endParaRPr lang="en-US" sz="5100" b="1" dirty="0">
              <a:solidFill>
                <a:schemeClr val="bg1"/>
              </a:solidFill>
              <a:latin typeface="AvenirNext forINTUIT Demi" panose="020B0703020202020204" pitchFamily="34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397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7C5"/>
                </a:solidFill>
                <a:latin typeface="AvenirNext forINTUIT Medium" panose="020B0603020202020204" pitchFamily="34" charset="0"/>
              </a:rPr>
              <a:t>Staging, commits and pushing</a:t>
            </a:r>
            <a:endParaRPr lang="en-US" dirty="0">
              <a:solidFill>
                <a:srgbClr val="0077C5"/>
              </a:solidFill>
              <a:latin typeface="AvenirNext forINTUIT Medium" panose="020B0603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 smtClean="0">
                <a:latin typeface="AvenirNext forINTUIT" panose="020B0503020202020204" pitchFamily="34" charset="0"/>
              </a:rPr>
              <a:t>Github</a:t>
            </a:r>
            <a:r>
              <a:rPr lang="en-US" dirty="0" smtClean="0">
                <a:latin typeface="AvenirNext forINTUIT" panose="020B0503020202020204" pitchFamily="34" charset="0"/>
              </a:rPr>
              <a:t> is basically cloud storage for developers, and is based on </a:t>
            </a:r>
            <a:r>
              <a:rPr lang="en-US" i="1" dirty="0" smtClean="0">
                <a:latin typeface="AvenirNext forINTUIT" panose="020B0503020202020204" pitchFamily="34" charset="0"/>
              </a:rPr>
              <a:t>lines of code</a:t>
            </a:r>
            <a:r>
              <a:rPr lang="en-US" dirty="0" smtClean="0">
                <a:latin typeface="AvenirNext forINTUIT" panose="020B0503020202020204" pitchFamily="34" charset="0"/>
              </a:rPr>
              <a:t>, not files themselves.</a:t>
            </a:r>
          </a:p>
          <a:p>
            <a:pPr marL="0" indent="0">
              <a:buNone/>
            </a:pPr>
            <a:r>
              <a:rPr lang="en-US" b="1" dirty="0" smtClean="0">
                <a:latin typeface="AvenirNext forINTUIT" panose="020B0503020202020204" pitchFamily="34" charset="0"/>
              </a:rPr>
              <a:t>Files are staged for commit, </a:t>
            </a:r>
            <a:r>
              <a:rPr lang="en-US" b="1" dirty="0" err="1" smtClean="0">
                <a:latin typeface="AvenirNext forINTUIT" panose="020B0503020202020204" pitchFamily="34" charset="0"/>
              </a:rPr>
              <a:t>commited</a:t>
            </a:r>
            <a:r>
              <a:rPr lang="en-US" b="1" dirty="0" smtClean="0">
                <a:latin typeface="AvenirNext forINTUIT" panose="020B0503020202020204" pitchFamily="34" charset="0"/>
              </a:rPr>
              <a:t>, and then pushed to the remote repository from the local repository (file system)</a:t>
            </a:r>
          </a:p>
          <a:p>
            <a:pPr marL="0" indent="0">
              <a:buNone/>
            </a:pPr>
            <a:r>
              <a:rPr lang="en-US" dirty="0" smtClean="0">
                <a:latin typeface="AvenirNext forINTUIT" panose="020B0503020202020204" pitchFamily="34" charset="0"/>
              </a:rPr>
              <a:t>Commits are essentially linked lists of file </a:t>
            </a:r>
            <a:r>
              <a:rPr lang="en-US" i="1" dirty="0" smtClean="0">
                <a:latin typeface="AvenirNext forINTUIT" panose="020B0503020202020204" pitchFamily="34" charset="0"/>
              </a:rPr>
              <a:t>changes, </a:t>
            </a:r>
            <a:r>
              <a:rPr lang="en-US" dirty="0" smtClean="0">
                <a:latin typeface="AvenirNext forINTUIT" panose="020B0503020202020204" pitchFamily="34" charset="0"/>
              </a:rPr>
              <a:t>not </a:t>
            </a:r>
            <a:r>
              <a:rPr lang="en-US" i="1" dirty="0" smtClean="0">
                <a:latin typeface="AvenirNext forINTUIT" panose="020B0503020202020204" pitchFamily="34" charset="0"/>
              </a:rPr>
              <a:t>files.</a:t>
            </a:r>
          </a:p>
          <a:p>
            <a:r>
              <a:rPr lang="en-US" sz="1600" dirty="0" smtClean="0">
                <a:latin typeface="AvenirNext forINTUIT" panose="020B0503020202020204" pitchFamily="34" charset="0"/>
              </a:rPr>
              <a:t>Also worth noting that a commit can have multiple parents (merge commits), and its own unique UUID hash.</a:t>
            </a:r>
          </a:p>
        </p:txBody>
      </p:sp>
    </p:spTree>
    <p:extLst>
      <p:ext uri="{BB962C8B-B14F-4D97-AF65-F5344CB8AC3E}">
        <p14:creationId xmlns:p14="http://schemas.microsoft.com/office/powerpoint/2010/main" val="236850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4630</TotalTime>
  <Words>622</Words>
  <Application>Microsoft Office PowerPoint</Application>
  <PresentationFormat>Widescreen</PresentationFormat>
  <Paragraphs>78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Calibri</vt:lpstr>
      <vt:lpstr>AvenirNext forINTUIT Demi</vt:lpstr>
      <vt:lpstr>AvenirNext forINTUIT</vt:lpstr>
      <vt:lpstr>Arial</vt:lpstr>
      <vt:lpstr>AvenirNext forINTUIT Medium</vt:lpstr>
      <vt:lpstr>Courier New</vt:lpstr>
      <vt:lpstr>Calibri Light</vt:lpstr>
      <vt:lpstr>Office Theme</vt:lpstr>
      <vt:lpstr>Introduction to Git  and Github</vt:lpstr>
      <vt:lpstr>Brief Overview</vt:lpstr>
      <vt:lpstr>Create Github Account</vt:lpstr>
      <vt:lpstr>Local installation and setup</vt:lpstr>
      <vt:lpstr>Creating your first repo</vt:lpstr>
      <vt:lpstr>Your first commit</vt:lpstr>
      <vt:lpstr>New Code</vt:lpstr>
      <vt:lpstr>Understanding what you’re doing</vt:lpstr>
      <vt:lpstr>Staging, commits and pushing</vt:lpstr>
      <vt:lpstr>Quick Visualization</vt:lpstr>
      <vt:lpstr>Resources and ProTips</vt:lpstr>
      <vt:lpstr>Pro Tip! - .gitignore</vt:lpstr>
      <vt:lpstr>Pro Tip! – Branching and Pull Requests.</vt:lpstr>
      <vt:lpstr>Contacting Graders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Git  and Github</dc:title>
  <dc:creator>Daniel Lopez</dc:creator>
  <cp:lastModifiedBy>Frederick C Harris</cp:lastModifiedBy>
  <cp:revision>23</cp:revision>
  <dcterms:created xsi:type="dcterms:W3CDTF">2017-08-24T02:59:53Z</dcterms:created>
  <dcterms:modified xsi:type="dcterms:W3CDTF">2019-08-26T04:46:43Z</dcterms:modified>
</cp:coreProperties>
</file>